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8" r:id="rId2"/>
    <p:sldId id="259" r:id="rId3"/>
    <p:sldId id="256" r:id="rId4"/>
    <p:sldId id="263" r:id="rId5"/>
    <p:sldId id="274" r:id="rId6"/>
    <p:sldId id="267" r:id="rId7"/>
    <p:sldId id="262" r:id="rId8"/>
    <p:sldId id="270" r:id="rId9"/>
    <p:sldId id="268" r:id="rId10"/>
    <p:sldId id="269" r:id="rId11"/>
    <p:sldId id="273" r:id="rId12"/>
    <p:sldId id="272" r:id="rId13"/>
    <p:sldId id="278" r:id="rId14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99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2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829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8831263"/>
            <a:ext cx="29829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053C8DA7-9813-4444-9960-DBD53EA07A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F6A0-DE08-446F-A4D0-B2378B50C1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32F90-4906-417A-A8B2-A0C5CAB40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F5CA2-11AE-4AC9-BA9B-6D6EA1ED99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723EA-73DC-4AD0-9F73-DA77758AE8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3E173-265B-4135-BEF7-52461A2172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FD8EB-DF54-4BCE-949B-01F4005A9D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D175F-019C-4E8E-8739-89608EB173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EE45D-438C-4D52-98E0-2A645D1CC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2193B-802B-442C-8841-81A1719D4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D1CFA-CB21-4AFF-BA91-6D74BB4CB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DE77C-00C3-4B23-81A7-D7475B1EC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101D9D-CCD5-41D1-854F-2076960FA6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02_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3733800" cy="3395663"/>
          </a:xfrm>
          <a:prstGeom prst="rect">
            <a:avLst/>
          </a:prstGeom>
          <a:noFill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2400" y="2133600"/>
            <a:ext cx="3962400" cy="210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Find the gravitational attraction of the moon to the Earth using the regents reference tables.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" y="4419600"/>
            <a:ext cx="3962400" cy="1735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What would the gravitational attraction of the </a:t>
            </a:r>
            <a:r>
              <a:rPr lang="en-US" i="1">
                <a:solidFill>
                  <a:schemeClr val="accent2"/>
                </a:solidFill>
              </a:rPr>
              <a:t>Earth to the moon </a:t>
            </a:r>
            <a:r>
              <a:rPr lang="en-US"/>
              <a:t>be?</a:t>
            </a:r>
            <a:r>
              <a:rPr lang="en-US" i="1">
                <a:solidFill>
                  <a:schemeClr val="accent2"/>
                </a:solidFill>
              </a:rPr>
              <a:t> 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4102" name="Picture 6" descr="B02_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-1698625"/>
            <a:ext cx="3733800" cy="3395663"/>
          </a:xfrm>
          <a:prstGeom prst="rect">
            <a:avLst/>
          </a:prstGeom>
          <a:noFill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410200" y="1600200"/>
            <a:ext cx="35052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What if the moon where twice as massive? 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-304800"/>
            <a:ext cx="220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Gravity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E14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588" y="-762000"/>
            <a:ext cx="8126412" cy="6096000"/>
          </a:xfrm>
          <a:prstGeom prst="rect">
            <a:avLst/>
          </a:prstGeom>
          <a:noFill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762000" y="609600"/>
            <a:ext cx="533400" cy="100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Fg</a:t>
            </a:r>
          </a:p>
          <a:p>
            <a:pPr>
              <a:spcBef>
                <a:spcPct val="50000"/>
              </a:spcBef>
            </a:pPr>
            <a:r>
              <a:rPr lang="en-US"/>
              <a:t> m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685800" y="1143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g =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90800" y="1447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1600"/>
              <a:t>g = 9.8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590800" y="12192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1600"/>
              <a:t>g = 6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590800" y="9906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1600"/>
              <a:t>g = 2.5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248400" y="27432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 </a:t>
            </a:r>
            <a:r>
              <a:rPr lang="en-US"/>
              <a:t>g = 9.81 N/kg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343400" y="4267200"/>
            <a:ext cx="4800600" cy="822325"/>
          </a:xfrm>
          <a:prstGeom prst="rect">
            <a:avLst/>
          </a:prstGeom>
          <a:solidFill>
            <a:srgbClr val="CC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G is relatively constant at 9.81 N/kg near the surface of the earth.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609600" y="51054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Sensitive gravimetric measurements show variation of g at different points on earth’s surface  at the 5</a:t>
            </a:r>
            <a:r>
              <a:rPr lang="en-US" baseline="30000"/>
              <a:t>th</a:t>
            </a:r>
            <a:r>
              <a:rPr lang="en-US"/>
              <a:t> decimal 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NE_grav_contour_60dpi_o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4562475" cy="5867400"/>
          </a:xfrm>
          <a:prstGeom prst="rect">
            <a:avLst/>
          </a:prstGeom>
          <a:noFill/>
        </p:spPr>
      </p:pic>
      <p:pic>
        <p:nvPicPr>
          <p:cNvPr id="20483" name="Picture 3" descr="NE_comb_grav_pts_60dpi_op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533400"/>
            <a:ext cx="4160838" cy="5562600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09800" y="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Gravitational Map of New England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14400" y="62484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Why is the gravity stronger over oceans?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rav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1371600"/>
            <a:ext cx="4279900" cy="4419600"/>
          </a:xfrm>
          <a:prstGeom prst="rect">
            <a:avLst/>
          </a:prstGeom>
          <a:noFill/>
        </p:spPr>
      </p:pic>
      <p:pic>
        <p:nvPicPr>
          <p:cNvPr id="19459" name="Picture 3" descr="Geo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316038"/>
            <a:ext cx="5181600" cy="4421187"/>
          </a:xfrm>
          <a:prstGeom prst="rect">
            <a:avLst/>
          </a:prstGeo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9220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VERY exaggerated graphics of where </a:t>
            </a:r>
            <a:r>
              <a:rPr lang="en-US" b="1">
                <a:solidFill>
                  <a:schemeClr val="accent2"/>
                </a:solidFill>
              </a:rPr>
              <a:t>g</a:t>
            </a:r>
            <a:r>
              <a:rPr lang="en-US"/>
              <a:t> is strongest and weakest on earth’s surface, due mainly to variances in local rock densities.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81000" y="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50 kg mass experiences a weight of 1,000 Newtons on planet X. Find the gravitational field strength on planet X.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28600" y="5410200"/>
            <a:ext cx="6167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What is the acceleration of gravity  on planet X? </a:t>
            </a:r>
          </a:p>
        </p:txBody>
      </p:sp>
      <p:pic>
        <p:nvPicPr>
          <p:cNvPr id="26628" name="Picture 4" descr="Planet Do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57200"/>
            <a:ext cx="2819400" cy="2114550"/>
          </a:xfrm>
          <a:prstGeom prst="rect">
            <a:avLst/>
          </a:prstGeom>
          <a:noFill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172200" y="1828800"/>
            <a:ext cx="3124200" cy="100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02_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5105400" cy="4641850"/>
          </a:xfrm>
          <a:prstGeom prst="rect">
            <a:avLst/>
          </a:prstGeom>
          <a:noFill/>
        </p:spPr>
      </p:pic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3733800"/>
            <a:ext cx="51054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What happens to a person’s weight at an altitude of 1 earth radii?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0" y="762000"/>
          <a:ext cx="4648200" cy="3486150"/>
        </p:xfrm>
        <a:graphic>
          <a:graphicData uri="http://schemas.openxmlformats.org/presentationml/2006/ole">
            <p:oleObj spid="_x0000_s2052" name="Slide" r:id="rId3" imgW="4572000" imgH="3429000" progId="PowerPoint.Slide.8">
              <p:embed/>
            </p:oleObj>
          </a:graphicData>
        </a:graphic>
      </p:graphicFrame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52400" y="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Find the attraction of a 50 kg satellite at 1 earth radius above the earth.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06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0"/>
            <a:ext cx="4675188" cy="4251325"/>
          </a:xfrm>
          <a:prstGeom prst="rect">
            <a:avLst/>
          </a:prstGeom>
          <a:noFill/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0" y="3352800"/>
            <a:ext cx="51816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Find the gravitational attraction between these two masses?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464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Find the gravitational attraction between an electron and a proton in a hydrogen atom ( r = 10</a:t>
            </a:r>
            <a:r>
              <a:rPr lang="en-US" baseline="30000"/>
              <a:t>-6</a:t>
            </a:r>
            <a:r>
              <a:rPr lang="en-US"/>
              <a:t> m ). </a:t>
            </a: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6858000" y="914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6934200" y="228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6934200" y="304800"/>
            <a:ext cx="1524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 rot="1949894">
            <a:off x="5943600" y="1066800"/>
            <a:ext cx="22098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 rot="-1467244">
            <a:off x="5943600" y="1066800"/>
            <a:ext cx="22098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6" name="Picture 10" descr="cav b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-152400"/>
            <a:ext cx="7239000" cy="5429250"/>
          </a:xfrm>
          <a:prstGeom prst="rect">
            <a:avLst/>
          </a:prstGeom>
          <a:noFill/>
        </p:spPr>
      </p:pic>
      <p:pic>
        <p:nvPicPr>
          <p:cNvPr id="14347" name="Picture 11" descr="SE14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0" y="2819400"/>
            <a:ext cx="6248400" cy="4687888"/>
          </a:xfrm>
          <a:prstGeom prst="rect">
            <a:avLst/>
          </a:prstGeom>
          <a:noFill/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505200" y="0"/>
            <a:ext cx="56388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/>
              <a:t>Henry Cavendish’s experiment to measure G .</a:t>
            </a:r>
            <a:r>
              <a:rPr lang="en-US" sz="180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02_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600200"/>
            <a:ext cx="5157788" cy="4689475"/>
          </a:xfrm>
          <a:prstGeom prst="rect">
            <a:avLst/>
          </a:prstGeo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2400" y="2286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How is  gravity involved in creating the tides? 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352800" y="3352800"/>
            <a:ext cx="457200" cy="457200"/>
          </a:xfrm>
          <a:prstGeom prst="ellipse">
            <a:avLst/>
          </a:prstGeom>
          <a:solidFill>
            <a:srgbClr val="8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E14_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00400" y="381000"/>
            <a:ext cx="11506200" cy="8631238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0"/>
            <a:ext cx="7239000" cy="1552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 achieve orbit, you must launch a rocket at a certain minimum velocity,  called the orbital velocity, where the object’s weight can provide the centripetal force, and the earths curvature makes up for the objects falling.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867400" y="16764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Fc = W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5791200" y="26670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791200" y="2667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324600" y="327660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 v</a:t>
            </a:r>
            <a:r>
              <a:rPr lang="en-US" sz="1600"/>
              <a:t>escape</a:t>
            </a:r>
            <a:r>
              <a:rPr lang="en-US" sz="3600"/>
              <a:t> = </a:t>
            </a:r>
            <a:r>
              <a:rPr lang="en-US" sz="3600">
                <a:sym typeface="Symbol" pitchFamily="18" charset="2"/>
              </a:rPr>
              <a:t>gr</a:t>
            </a:r>
            <a:endParaRPr lang="en-US" sz="3600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8001000" y="33528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715000" y="2209800"/>
            <a:ext cx="2514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mv</a:t>
            </a:r>
            <a:r>
              <a:rPr lang="en-US" baseline="30000"/>
              <a:t>2</a:t>
            </a:r>
            <a:r>
              <a:rPr lang="en-US"/>
              <a:t>  = mg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ravfor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2463"/>
            <a:ext cx="6096000" cy="4935537"/>
          </a:xfrm>
          <a:prstGeom prst="rect">
            <a:avLst/>
          </a:prstGeom>
          <a:noFill/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8915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“force field”  model:</a:t>
            </a:r>
          </a:p>
          <a:p>
            <a:pPr>
              <a:spcBef>
                <a:spcPct val="50000"/>
              </a:spcBef>
            </a:pPr>
            <a:r>
              <a:rPr lang="en-US"/>
              <a:t>   A drawing wher arrows represent the direction oif the force on an object.  The denser the lines, the stronger the field and the stronger the 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328</Words>
  <Application>Microsoft Office PowerPoint</Application>
  <PresentationFormat>On-screen Show (4:3)</PresentationFormat>
  <Paragraphs>32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Times New Roman</vt:lpstr>
      <vt:lpstr>Symbol</vt:lpstr>
      <vt:lpstr>Default Design</vt:lpstr>
      <vt:lpstr>Microsoft PowerPoint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socsd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Gravity</dc:title>
  <dc:creator>socsd</dc:creator>
  <cp:lastModifiedBy>SOCSD User</cp:lastModifiedBy>
  <cp:revision>18</cp:revision>
  <dcterms:created xsi:type="dcterms:W3CDTF">2005-10-31T15:52:23Z</dcterms:created>
  <dcterms:modified xsi:type="dcterms:W3CDTF">2011-11-04T17:34:04Z</dcterms:modified>
</cp:coreProperties>
</file>